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IBM Plex Sans Medium"/>
      <p:regular r:id="rId21"/>
      <p:bold r:id="rId22"/>
      <p:italic r:id="rId23"/>
      <p:boldItalic r:id="rId24"/>
    </p:embeddedFont>
    <p:embeddedFont>
      <p:font typeface="IBM Plex Sans SemiBold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IBMPlexSansMedium-bold.fntdata"/><Relationship Id="rId21" Type="http://schemas.openxmlformats.org/officeDocument/2006/relationships/font" Target="fonts/IBMPlexSansMedium-regular.fntdata"/><Relationship Id="rId24" Type="http://schemas.openxmlformats.org/officeDocument/2006/relationships/font" Target="fonts/IBMPlexSansMedium-boldItalic.fntdata"/><Relationship Id="rId23" Type="http://schemas.openxmlformats.org/officeDocument/2006/relationships/font" Target="fonts/IBMPlexSans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BMPlexSansSemiBold-bold.fntdata"/><Relationship Id="rId25" Type="http://schemas.openxmlformats.org/officeDocument/2006/relationships/font" Target="fonts/IBMPlexSansSemiBold-regular.fntdata"/><Relationship Id="rId28" Type="http://schemas.openxmlformats.org/officeDocument/2006/relationships/font" Target="fonts/IBMPlexSansSemiBold-boldItalic.fntdata"/><Relationship Id="rId27" Type="http://schemas.openxmlformats.org/officeDocument/2006/relationships/font" Target="fonts/IBMPlexSans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1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lide_page-1780468169016-4437390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lide_page-1780468169016-443739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_page-1780468169018-378309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_page-1780468169018-378309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_page-1780468169019-424393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_page-1780468169019-424393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_page-1780468169019-132602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slide_page-1780468169019-132602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slide_page-1780468169019-9226240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slide_page-1780468169019-922624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slide_page-1780468169020-390068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slide_page-1780468169020-390068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slide_page-1780468169020-741323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slide_page-1780468169020-741323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slide_page-1780468169021-958339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slide_page-1780468169021-95833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slide_page-1780468169021-195862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slide_page-1780468169021-195862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slide_page-1780468169022-160257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slide_page-1780468169022-160257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slide_page-1780954917912-8974558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slide_page-1780954917912-897455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16.gif"/><Relationship Id="rId5" Type="http://schemas.openxmlformats.org/officeDocument/2006/relationships/image" Target="../media/image11.png"/><Relationship Id="rId6" Type="http://schemas.openxmlformats.org/officeDocument/2006/relationships/image" Target="../media/image40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8.png"/><Relationship Id="rId13" Type="http://schemas.openxmlformats.org/officeDocument/2006/relationships/image" Target="../media/image4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5.png"/><Relationship Id="rId7" Type="http://schemas.openxmlformats.org/officeDocument/2006/relationships/image" Target="../media/image17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Relationship Id="rId5" Type="http://schemas.openxmlformats.org/officeDocument/2006/relationships/image" Target="../media/image46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9.png"/><Relationship Id="rId10" Type="http://schemas.openxmlformats.org/officeDocument/2006/relationships/image" Target="../media/image48.png"/><Relationship Id="rId13" Type="http://schemas.openxmlformats.org/officeDocument/2006/relationships/hyperlink" Target="http://drive.google.com/file/d/1SML0LW5fXLi-ny0fwCsB_cje4HECSXQ6/view" TargetMode="External"/><Relationship Id="rId12" Type="http://schemas.openxmlformats.org/officeDocument/2006/relationships/image" Target="../media/image51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5" Type="http://schemas.openxmlformats.org/officeDocument/2006/relationships/image" Target="../media/image50.png"/><Relationship Id="rId14" Type="http://schemas.openxmlformats.org/officeDocument/2006/relationships/image" Target="../media/image62.jpg"/><Relationship Id="rId5" Type="http://schemas.openxmlformats.org/officeDocument/2006/relationships/image" Target="../media/image43.png"/><Relationship Id="rId6" Type="http://schemas.openxmlformats.org/officeDocument/2006/relationships/image" Target="../media/image49.png"/><Relationship Id="rId7" Type="http://schemas.openxmlformats.org/officeDocument/2006/relationships/image" Target="../media/image4.png"/><Relationship Id="rId8" Type="http://schemas.openxmlformats.org/officeDocument/2006/relationships/image" Target="../media/image70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85.png"/><Relationship Id="rId11" Type="http://schemas.openxmlformats.org/officeDocument/2006/relationships/image" Target="../media/image82.png"/><Relationship Id="rId22" Type="http://schemas.openxmlformats.org/officeDocument/2006/relationships/image" Target="../media/image4.png"/><Relationship Id="rId10" Type="http://schemas.openxmlformats.org/officeDocument/2006/relationships/image" Target="../media/image67.png"/><Relationship Id="rId21" Type="http://schemas.openxmlformats.org/officeDocument/2006/relationships/image" Target="../media/image73.png"/><Relationship Id="rId13" Type="http://schemas.openxmlformats.org/officeDocument/2006/relationships/image" Target="../media/image65.png"/><Relationship Id="rId12" Type="http://schemas.openxmlformats.org/officeDocument/2006/relationships/image" Target="../media/image6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3.png"/><Relationship Id="rId15" Type="http://schemas.openxmlformats.org/officeDocument/2006/relationships/image" Target="../media/image88.png"/><Relationship Id="rId14" Type="http://schemas.openxmlformats.org/officeDocument/2006/relationships/image" Target="../media/image71.png"/><Relationship Id="rId17" Type="http://schemas.openxmlformats.org/officeDocument/2006/relationships/image" Target="../media/image80.png"/><Relationship Id="rId16" Type="http://schemas.openxmlformats.org/officeDocument/2006/relationships/image" Target="../media/image74.png"/><Relationship Id="rId5" Type="http://schemas.openxmlformats.org/officeDocument/2006/relationships/image" Target="../media/image60.png"/><Relationship Id="rId19" Type="http://schemas.openxmlformats.org/officeDocument/2006/relationships/image" Target="../media/image84.png"/><Relationship Id="rId6" Type="http://schemas.openxmlformats.org/officeDocument/2006/relationships/image" Target="../media/image10.png"/><Relationship Id="rId18" Type="http://schemas.openxmlformats.org/officeDocument/2006/relationships/image" Target="../media/image77.png"/><Relationship Id="rId7" Type="http://schemas.openxmlformats.org/officeDocument/2006/relationships/image" Target="../media/image61.png"/><Relationship Id="rId8" Type="http://schemas.openxmlformats.org/officeDocument/2006/relationships/image" Target="../media/image57.png"/></Relationships>
</file>

<file path=ppt/slides/_rels/slide6.xml.rels><?xml version="1.0" encoding="UTF-8" standalone="yes"?><Relationships xmlns="http://schemas.openxmlformats.org/package/2006/relationships"><Relationship Id="rId20" Type="http://schemas.openxmlformats.org/officeDocument/2006/relationships/image" Target="../media/image113.png"/><Relationship Id="rId22" Type="http://schemas.openxmlformats.org/officeDocument/2006/relationships/image" Target="../media/image116.png"/><Relationship Id="rId21" Type="http://schemas.openxmlformats.org/officeDocument/2006/relationships/image" Target="../media/image117.png"/><Relationship Id="rId24" Type="http://schemas.openxmlformats.org/officeDocument/2006/relationships/image" Target="../media/image118.png"/><Relationship Id="rId23" Type="http://schemas.openxmlformats.org/officeDocument/2006/relationships/image" Target="../media/image12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2.png"/><Relationship Id="rId4" Type="http://schemas.openxmlformats.org/officeDocument/2006/relationships/image" Target="../media/image76.png"/><Relationship Id="rId9" Type="http://schemas.openxmlformats.org/officeDocument/2006/relationships/image" Target="../media/image103.png"/><Relationship Id="rId26" Type="http://schemas.openxmlformats.org/officeDocument/2006/relationships/image" Target="../media/image4.png"/><Relationship Id="rId25" Type="http://schemas.openxmlformats.org/officeDocument/2006/relationships/image" Target="../media/image136.png"/><Relationship Id="rId5" Type="http://schemas.openxmlformats.org/officeDocument/2006/relationships/image" Target="../media/image10.png"/><Relationship Id="rId6" Type="http://schemas.openxmlformats.org/officeDocument/2006/relationships/image" Target="../media/image90.png"/><Relationship Id="rId7" Type="http://schemas.openxmlformats.org/officeDocument/2006/relationships/image" Target="../media/image100.png"/><Relationship Id="rId8" Type="http://schemas.openxmlformats.org/officeDocument/2006/relationships/image" Target="../media/image91.png"/><Relationship Id="rId11" Type="http://schemas.openxmlformats.org/officeDocument/2006/relationships/image" Target="../media/image95.png"/><Relationship Id="rId10" Type="http://schemas.openxmlformats.org/officeDocument/2006/relationships/image" Target="../media/image112.png"/><Relationship Id="rId13" Type="http://schemas.openxmlformats.org/officeDocument/2006/relationships/image" Target="../media/image107.png"/><Relationship Id="rId12" Type="http://schemas.openxmlformats.org/officeDocument/2006/relationships/image" Target="../media/image124.png"/><Relationship Id="rId15" Type="http://schemas.openxmlformats.org/officeDocument/2006/relationships/image" Target="../media/image115.png"/><Relationship Id="rId14" Type="http://schemas.openxmlformats.org/officeDocument/2006/relationships/image" Target="../media/image99.png"/><Relationship Id="rId17" Type="http://schemas.openxmlformats.org/officeDocument/2006/relationships/image" Target="../media/image111.png"/><Relationship Id="rId16" Type="http://schemas.openxmlformats.org/officeDocument/2006/relationships/image" Target="../media/image104.png"/><Relationship Id="rId19" Type="http://schemas.openxmlformats.org/officeDocument/2006/relationships/image" Target="../media/image121.png"/><Relationship Id="rId18" Type="http://schemas.openxmlformats.org/officeDocument/2006/relationships/image" Target="../media/image10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5.png"/><Relationship Id="rId5" Type="http://schemas.openxmlformats.org/officeDocument/2006/relationships/image" Target="../media/image10.png"/><Relationship Id="rId6" Type="http://schemas.openxmlformats.org/officeDocument/2006/relationships/image" Target="../media/image130.png"/><Relationship Id="rId7" Type="http://schemas.openxmlformats.org/officeDocument/2006/relationships/image" Target="../media/image122.png"/><Relationship Id="rId8" Type="http://schemas.openxmlformats.org/officeDocument/2006/relationships/image" Target="../media/image125.png"/><Relationship Id="rId11" Type="http://schemas.openxmlformats.org/officeDocument/2006/relationships/image" Target="../media/image139.png"/><Relationship Id="rId10" Type="http://schemas.openxmlformats.org/officeDocument/2006/relationships/image" Target="../media/image107.png"/><Relationship Id="rId13" Type="http://schemas.openxmlformats.org/officeDocument/2006/relationships/image" Target="../media/image140.png"/><Relationship Id="rId12" Type="http://schemas.openxmlformats.org/officeDocument/2006/relationships/image" Target="../media/image138.png"/><Relationship Id="rId1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3.png"/><Relationship Id="rId4" Type="http://schemas.openxmlformats.org/officeDocument/2006/relationships/image" Target="../media/image141.png"/><Relationship Id="rId9" Type="http://schemas.openxmlformats.org/officeDocument/2006/relationships/image" Target="../media/image150.png"/><Relationship Id="rId5" Type="http://schemas.openxmlformats.org/officeDocument/2006/relationships/image" Target="../media/image146.png"/><Relationship Id="rId6" Type="http://schemas.openxmlformats.org/officeDocument/2006/relationships/image" Target="../media/image10.png"/><Relationship Id="rId7" Type="http://schemas.openxmlformats.org/officeDocument/2006/relationships/image" Target="../media/image148.png"/><Relationship Id="rId8" Type="http://schemas.openxmlformats.org/officeDocument/2006/relationships/image" Target="../media/image147.png"/><Relationship Id="rId11" Type="http://schemas.openxmlformats.org/officeDocument/2006/relationships/image" Target="../media/image157.png"/><Relationship Id="rId10" Type="http://schemas.openxmlformats.org/officeDocument/2006/relationships/image" Target="../media/image154.png"/><Relationship Id="rId13" Type="http://schemas.openxmlformats.org/officeDocument/2006/relationships/image" Target="../media/image152.png"/><Relationship Id="rId12" Type="http://schemas.openxmlformats.org/officeDocument/2006/relationships/image" Target="../media/image113.png"/><Relationship Id="rId15" Type="http://schemas.openxmlformats.org/officeDocument/2006/relationships/image" Target="../media/image168.png"/><Relationship Id="rId14" Type="http://schemas.openxmlformats.org/officeDocument/2006/relationships/image" Target="../media/image151.png"/><Relationship Id="rId17" Type="http://schemas.openxmlformats.org/officeDocument/2006/relationships/image" Target="../media/image144.png"/><Relationship Id="rId16" Type="http://schemas.openxmlformats.org/officeDocument/2006/relationships/image" Target="../media/image111.png"/><Relationship Id="rId19" Type="http://schemas.openxmlformats.org/officeDocument/2006/relationships/image" Target="../media/image4.png"/><Relationship Id="rId18" Type="http://schemas.openxmlformats.org/officeDocument/2006/relationships/image" Target="../media/image155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1.png"/><Relationship Id="rId22" Type="http://schemas.openxmlformats.org/officeDocument/2006/relationships/image" Target="../media/image196.png"/><Relationship Id="rId21" Type="http://schemas.openxmlformats.org/officeDocument/2006/relationships/image" Target="../media/image189.png"/><Relationship Id="rId24" Type="http://schemas.openxmlformats.org/officeDocument/2006/relationships/image" Target="../media/image4.png"/><Relationship Id="rId23" Type="http://schemas.openxmlformats.org/officeDocument/2006/relationships/image" Target="../media/image197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5.png"/><Relationship Id="rId4" Type="http://schemas.openxmlformats.org/officeDocument/2006/relationships/image" Target="../media/image10.png"/><Relationship Id="rId9" Type="http://schemas.openxmlformats.org/officeDocument/2006/relationships/image" Target="../media/image186.png"/><Relationship Id="rId5" Type="http://schemas.openxmlformats.org/officeDocument/2006/relationships/image" Target="../media/image167.png"/><Relationship Id="rId6" Type="http://schemas.openxmlformats.org/officeDocument/2006/relationships/image" Target="../media/image158.png"/><Relationship Id="rId7" Type="http://schemas.openxmlformats.org/officeDocument/2006/relationships/image" Target="../media/image164.png"/><Relationship Id="rId8" Type="http://schemas.openxmlformats.org/officeDocument/2006/relationships/image" Target="../media/image166.png"/><Relationship Id="rId11" Type="http://schemas.openxmlformats.org/officeDocument/2006/relationships/image" Target="../media/image174.png"/><Relationship Id="rId10" Type="http://schemas.openxmlformats.org/officeDocument/2006/relationships/image" Target="../media/image194.png"/><Relationship Id="rId13" Type="http://schemas.openxmlformats.org/officeDocument/2006/relationships/image" Target="../media/image172.png"/><Relationship Id="rId12" Type="http://schemas.openxmlformats.org/officeDocument/2006/relationships/image" Target="../media/image118.png"/><Relationship Id="rId15" Type="http://schemas.openxmlformats.org/officeDocument/2006/relationships/image" Target="../media/image185.png"/><Relationship Id="rId14" Type="http://schemas.openxmlformats.org/officeDocument/2006/relationships/image" Target="../media/image170.png"/><Relationship Id="rId17" Type="http://schemas.openxmlformats.org/officeDocument/2006/relationships/image" Target="../media/image136.png"/><Relationship Id="rId16" Type="http://schemas.openxmlformats.org/officeDocument/2006/relationships/image" Target="../media/image176.png"/><Relationship Id="rId19" Type="http://schemas.openxmlformats.org/officeDocument/2006/relationships/image" Target="../media/image190.png"/><Relationship Id="rId18" Type="http://schemas.openxmlformats.org/officeDocument/2006/relationships/image" Target="../media/image152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225.png"/><Relationship Id="rId21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1.png"/><Relationship Id="rId4" Type="http://schemas.openxmlformats.org/officeDocument/2006/relationships/image" Target="../media/image10.png"/><Relationship Id="rId9" Type="http://schemas.openxmlformats.org/officeDocument/2006/relationships/image" Target="../media/image217.png"/><Relationship Id="rId5" Type="http://schemas.openxmlformats.org/officeDocument/2006/relationships/image" Target="../media/image206.png"/><Relationship Id="rId6" Type="http://schemas.openxmlformats.org/officeDocument/2006/relationships/image" Target="../media/image100.png"/><Relationship Id="rId7" Type="http://schemas.openxmlformats.org/officeDocument/2006/relationships/image" Target="../media/image214.png"/><Relationship Id="rId8" Type="http://schemas.openxmlformats.org/officeDocument/2006/relationships/image" Target="../media/image194.png"/><Relationship Id="rId11" Type="http://schemas.openxmlformats.org/officeDocument/2006/relationships/image" Target="../media/image200.png"/><Relationship Id="rId10" Type="http://schemas.openxmlformats.org/officeDocument/2006/relationships/image" Target="../media/image199.png"/><Relationship Id="rId13" Type="http://schemas.openxmlformats.org/officeDocument/2006/relationships/image" Target="../media/image118.png"/><Relationship Id="rId12" Type="http://schemas.openxmlformats.org/officeDocument/2006/relationships/image" Target="../media/image204.png"/><Relationship Id="rId15" Type="http://schemas.openxmlformats.org/officeDocument/2006/relationships/image" Target="../media/image222.png"/><Relationship Id="rId14" Type="http://schemas.openxmlformats.org/officeDocument/2006/relationships/image" Target="../media/image220.png"/><Relationship Id="rId17" Type="http://schemas.openxmlformats.org/officeDocument/2006/relationships/image" Target="../media/image221.png"/><Relationship Id="rId16" Type="http://schemas.openxmlformats.org/officeDocument/2006/relationships/image" Target="../media/image190.png"/><Relationship Id="rId19" Type="http://schemas.openxmlformats.org/officeDocument/2006/relationships/image" Target="../media/image228.png"/><Relationship Id="rId18" Type="http://schemas.openxmlformats.org/officeDocument/2006/relationships/image" Target="../media/image2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229.png"/><Relationship Id="rId6" Type="http://schemas.openxmlformats.org/officeDocument/2006/relationships/image" Target="../media/image224.png"/><Relationship Id="rId7" Type="http://schemas.openxmlformats.org/officeDocument/2006/relationships/image" Target="../media/image2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00" y="-476250"/>
            <a:ext cx="76200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4400" y="2359225"/>
            <a:ext cx="3520476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670550" y="823663"/>
            <a:ext cx="5550600" cy="1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2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Your campus in one desktop</a:t>
            </a:r>
            <a:endParaRPr sz="582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87410" y="2877023"/>
            <a:ext cx="59169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5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AI-powered student dashboard for UCSC</a:t>
            </a:r>
            <a:endParaRPr sz="195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02875" y="3448475"/>
            <a:ext cx="8477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563835" y="3423710"/>
            <a:ext cx="7449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16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CSE 115A</a:t>
            </a:r>
            <a:endParaRPr b="1" sz="916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64900" y="3448475"/>
            <a:ext cx="9239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498095" y="3423710"/>
            <a:ext cx="876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16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Spring 2026</a:t>
            </a:r>
            <a:endParaRPr b="1" sz="916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146810" y="422910"/>
            <a:ext cx="68694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>
                <a:solidFill>
                  <a:srgbClr val="4D4F46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TEAM NODEGENT</a:t>
            </a:r>
            <a:endParaRPr sz="825">
              <a:solidFill>
                <a:srgbClr val="4D4F46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889985" y="3967535"/>
            <a:ext cx="15354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5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Surya Pugazhenthi</a:t>
            </a:r>
            <a:endParaRPr sz="1125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889985" y="4177085"/>
            <a:ext cx="15354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Product Owner</a:t>
            </a:r>
            <a:endParaRPr sz="900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909535" y="3967535"/>
            <a:ext cx="124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5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Niserg Desai</a:t>
            </a:r>
            <a:endParaRPr sz="1125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452085" y="4177085"/>
            <a:ext cx="12498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Developer</a:t>
            </a:r>
            <a:endParaRPr sz="900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3728435" y="3967535"/>
            <a:ext cx="11544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5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Josh Parra</a:t>
            </a:r>
            <a:endParaRPr sz="1125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728435" y="4177085"/>
            <a:ext cx="11544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Developer</a:t>
            </a:r>
            <a:endParaRPr sz="900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452085" y="3967535"/>
            <a:ext cx="124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5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Rafe Abdulali</a:t>
            </a:r>
            <a:endParaRPr sz="1125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4909535" y="4177085"/>
            <a:ext cx="12498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Developer</a:t>
            </a:r>
            <a:endParaRPr sz="900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73" name="Google Shape;7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21150" y="1897450"/>
            <a:ext cx="2472000" cy="18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550" y="2628900"/>
            <a:ext cx="25527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9450" y="2628900"/>
            <a:ext cx="25527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2628900"/>
            <a:ext cx="25527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727710" y="2514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0" y="762000"/>
            <a:ext cx="9239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499110" y="708660"/>
            <a:ext cx="8973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2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PROBLEM</a:t>
            </a:r>
            <a:endParaRPr b="1" sz="672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250" y="1524000"/>
            <a:ext cx="12382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384810" y="975360"/>
            <a:ext cx="49644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96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Five apps just to see what's due.</a:t>
            </a:r>
            <a:endParaRPr b="1" sz="2496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1828800"/>
            <a:ext cx="49530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/>
        </p:nvSpPr>
        <p:spPr>
          <a:xfrm>
            <a:off x="556260" y="1813560"/>
            <a:ext cx="4812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Canvas for assignments. MyUCSC for course scheduling. Google Calendar manual updates. External campus sites for info. Nodegent replaces all of it.</a:t>
            </a:r>
            <a:endParaRPr sz="10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89" name="Google Shape;8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6250" y="2590800"/>
            <a:ext cx="2628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7700" y="276225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2950" y="28575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556260" y="3147060"/>
            <a:ext cx="2487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Fragmented Tools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556250" y="3470900"/>
            <a:ext cx="2487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Students juggle 4-6 disconnected tools daily: Canvas, Calendar, AI chatbots, campus info sites.</a:t>
            </a:r>
            <a:endParaRPr sz="80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7550" y="2590800"/>
            <a:ext cx="2628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29000" y="276225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24250" y="28575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3337560" y="3147060"/>
            <a:ext cx="2487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Context-Blind AI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3337560" y="3470910"/>
            <a:ext cx="2487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ChatGPT and Claude are powerful but blind to campus context - they can't see what's due.</a:t>
            </a:r>
            <a:endParaRPr sz="80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99" name="Google Shape;9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38850" y="2590800"/>
            <a:ext cx="26289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10300" y="276225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05550" y="28575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6118860" y="3147060"/>
            <a:ext cx="2487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Wasted Time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6118860" y="3470910"/>
            <a:ext cx="2487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Context-switching and manually re-entering information across platforms every day.</a:t>
            </a:r>
            <a:endParaRPr sz="80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84810" y="4251960"/>
            <a:ext cx="1573500" cy="6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8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30-60</a:t>
            </a:r>
            <a:endParaRPr b="1" sz="2808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384810" y="4699635"/>
            <a:ext cx="15735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68">
                <a:solidFill>
                  <a:srgbClr val="4D4F46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MIN WASTED DAILY</a:t>
            </a:r>
            <a:endParaRPr sz="768">
              <a:solidFill>
                <a:srgbClr val="4D4F46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2038350" y="4438650"/>
            <a:ext cx="9600" cy="381000"/>
          </a:xfrm>
          <a:prstGeom prst="rect">
            <a:avLst/>
          </a:prstGeom>
          <a:solidFill>
            <a:srgbClr val="E1D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2146935" y="4251960"/>
            <a:ext cx="6631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Who cares?</a:t>
            </a:r>
            <a:endParaRPr sz="128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2146935" y="4499610"/>
            <a:ext cx="6631200" cy="4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Every college student managing heavy course loads, part-time jobs, and extracurriculars.</a:t>
            </a:r>
            <a:endParaRPr sz="10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6250" y="3238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657350"/>
            <a:ext cx="3981450" cy="3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1657350"/>
            <a:ext cx="3981450" cy="32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727710" y="2514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0" y="723900"/>
            <a:ext cx="73342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499110" y="670560"/>
            <a:ext cx="7068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9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FEATURES</a:t>
            </a:r>
            <a:endParaRPr b="1" sz="659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3950" y="1333500"/>
            <a:ext cx="14287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384810" y="899160"/>
            <a:ext cx="4011900" cy="6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2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Nodegent Does</a:t>
            </a:r>
            <a:endParaRPr b="1" sz="302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1619250"/>
            <a:ext cx="398145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613410" y="1756410"/>
            <a:ext cx="37263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25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SET OUT TO</a:t>
            </a:r>
            <a:endParaRPr b="1" sz="825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704850" y="2314575"/>
            <a:ext cx="95400" cy="95400"/>
          </a:xfrm>
          <a:prstGeom prst="ellipse">
            <a:avLst/>
          </a:prstGeom>
          <a:solidFill>
            <a:srgbClr val="E1D7C2"/>
          </a:solidFill>
          <a:ln cap="flat" cmpd="sng" w="127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842010" y="2061210"/>
            <a:ext cx="349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Unified Campus Snapshot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842010" y="2289810"/>
            <a:ext cx="349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dashboard for courses, assignments, deadlines</a:t>
            </a:r>
            <a:endParaRPr sz="111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704850" y="2886075"/>
            <a:ext cx="95400" cy="95400"/>
          </a:xfrm>
          <a:prstGeom prst="ellipse">
            <a:avLst/>
          </a:prstGeom>
          <a:solidFill>
            <a:srgbClr val="E1D7C2"/>
          </a:solidFill>
          <a:ln cap="flat" cmpd="sng" w="127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842010" y="2632710"/>
            <a:ext cx="349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AI-Assisted Planning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842010" y="2861310"/>
            <a:ext cx="349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Chat assistant aware of your campus data</a:t>
            </a:r>
            <a:endParaRPr sz="111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704850" y="3457575"/>
            <a:ext cx="95400" cy="95400"/>
          </a:xfrm>
          <a:prstGeom prst="ellipse">
            <a:avLst/>
          </a:prstGeom>
          <a:solidFill>
            <a:srgbClr val="E1D7C2"/>
          </a:solidFill>
          <a:ln cap="flat" cmpd="sng" w="127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842010" y="3204210"/>
            <a:ext cx="349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Calendar Sync Automation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842010" y="3432810"/>
            <a:ext cx="349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Push due dates to Google Calendar automatically</a:t>
            </a:r>
            <a:endParaRPr sz="111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704850" y="4029075"/>
            <a:ext cx="95400" cy="95400"/>
          </a:xfrm>
          <a:prstGeom prst="ellipse">
            <a:avLst/>
          </a:prstGeom>
          <a:solidFill>
            <a:srgbClr val="E1D7C2"/>
          </a:solidFill>
          <a:ln cap="flat" cmpd="sng" w="127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842010" y="3775710"/>
            <a:ext cx="34977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Transparent Guardrails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842010" y="4004310"/>
            <a:ext cx="3497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1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Complete audit log and instant revoke access</a:t>
            </a:r>
            <a:endParaRPr sz="111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36" name="Google Shape;13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86300" y="1619250"/>
            <a:ext cx="398145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5"/>
          <p:cNvSpPr txBox="1"/>
          <p:nvPr/>
        </p:nvSpPr>
        <p:spPr>
          <a:xfrm>
            <a:off x="4823460" y="1756410"/>
            <a:ext cx="37263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25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ACHIEVED</a:t>
            </a:r>
            <a:endParaRPr b="1" sz="825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38" name="Google Shape;13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900" y="21812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2525" y="222885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 txBox="1"/>
          <p:nvPr/>
        </p:nvSpPr>
        <p:spPr>
          <a:xfrm>
            <a:off x="5166360" y="2089785"/>
            <a:ext cx="3383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Canvas data fetch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41" name="Google Shape;141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900" y="26384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2525" y="268605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5166360" y="2546985"/>
            <a:ext cx="3383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Assignment dashboard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44" name="Google Shape;14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900" y="30956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2525" y="314325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5"/>
          <p:cNvSpPr txBox="1"/>
          <p:nvPr/>
        </p:nvSpPr>
        <p:spPr>
          <a:xfrm>
            <a:off x="5166360" y="3004185"/>
            <a:ext cx="3383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 assistant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47" name="Google Shape;14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900" y="35528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2525" y="360045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5"/>
          <p:cNvSpPr txBox="1"/>
          <p:nvPr/>
        </p:nvSpPr>
        <p:spPr>
          <a:xfrm>
            <a:off x="5166360" y="3461385"/>
            <a:ext cx="3383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Google Calendar sync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50" name="Google Shape;15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900" y="401002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62525" y="4057650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 txBox="1"/>
          <p:nvPr/>
        </p:nvSpPr>
        <p:spPr>
          <a:xfrm>
            <a:off x="5166360" y="3918585"/>
            <a:ext cx="3383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Audit log</a:t>
            </a:r>
            <a:endParaRPr sz="1350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153" name="Google Shape;153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250" y="3238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/>
          <p:nvPr/>
        </p:nvSpPr>
        <p:spPr>
          <a:xfrm>
            <a:off x="727710" y="2514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2875" y="314325"/>
            <a:ext cx="9048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/>
          <p:nvPr/>
        </p:nvSpPr>
        <p:spPr>
          <a:xfrm>
            <a:off x="7877175" y="400050"/>
            <a:ext cx="76200" cy="76200"/>
          </a:xfrm>
          <a:prstGeom prst="ellipse">
            <a:avLst/>
          </a:prstGeom>
          <a:solidFill>
            <a:srgbClr val="F34D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7953375" y="270475"/>
            <a:ext cx="4761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36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DEMO</a:t>
            </a:r>
            <a:endParaRPr b="1" sz="736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62" name="Google Shape;16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0" y="723900"/>
            <a:ext cx="971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6"/>
          <p:cNvSpPr txBox="1"/>
          <p:nvPr/>
        </p:nvSpPr>
        <p:spPr>
          <a:xfrm>
            <a:off x="499110" y="670560"/>
            <a:ext cx="9450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4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IT WORKS</a:t>
            </a:r>
            <a:endParaRPr b="1" sz="644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64" name="Google Shape;16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2650" y="1333500"/>
            <a:ext cx="95250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6"/>
          <p:cNvSpPr txBox="1"/>
          <p:nvPr/>
        </p:nvSpPr>
        <p:spPr>
          <a:xfrm>
            <a:off x="384810" y="899160"/>
            <a:ext cx="4964400" cy="6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46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See it in action</a:t>
            </a:r>
            <a:endParaRPr b="1" sz="3246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384810" y="1413510"/>
            <a:ext cx="4011900" cy="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dashboard. Everything synced. AI knows your schedule.</a:t>
            </a:r>
            <a:endParaRPr sz="110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67" name="Google Shape;16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3238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0100" y="1943100"/>
            <a:ext cx="4905373" cy="211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2000" y="1905000"/>
            <a:ext cx="4953000" cy="215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000" y="1905000"/>
            <a:ext cx="49530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6"/>
          <p:cNvSpPr/>
          <p:nvPr/>
        </p:nvSpPr>
        <p:spPr>
          <a:xfrm>
            <a:off x="876300" y="2000250"/>
            <a:ext cx="76200" cy="76200"/>
          </a:xfrm>
          <a:prstGeom prst="ellipse">
            <a:avLst/>
          </a:prstGeom>
          <a:solidFill>
            <a:srgbClr val="F34D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"/>
          <p:cNvSpPr/>
          <p:nvPr/>
        </p:nvSpPr>
        <p:spPr>
          <a:xfrm>
            <a:off x="990600" y="2000250"/>
            <a:ext cx="76200" cy="76200"/>
          </a:xfrm>
          <a:prstGeom prst="ellipse">
            <a:avLst/>
          </a:prstGeom>
          <a:solidFill>
            <a:srgbClr val="EB9D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1104900" y="2000250"/>
            <a:ext cx="76200" cy="76200"/>
          </a:xfrm>
          <a:prstGeom prst="ellipse">
            <a:avLst/>
          </a:prstGeom>
          <a:solidFill>
            <a:srgbClr val="4D93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1525" y="2171700"/>
            <a:ext cx="4933950" cy="188735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6"/>
          <p:cNvSpPr txBox="1"/>
          <p:nvPr/>
        </p:nvSpPr>
        <p:spPr>
          <a:xfrm>
            <a:off x="670550" y="2080250"/>
            <a:ext cx="5154900" cy="19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EEEFE9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▶  Demo Video</a:t>
            </a:r>
            <a:endParaRPr sz="1350">
              <a:solidFill>
                <a:srgbClr val="EEEFE9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661060" y="4138960"/>
            <a:ext cx="51549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5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Live Demo</a:t>
            </a:r>
            <a:endParaRPr sz="975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6321997" y="622460"/>
            <a:ext cx="22974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75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Mobile View</a:t>
            </a:r>
            <a:endParaRPr sz="975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78" name="Google Shape;178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0100" y="1943100"/>
            <a:ext cx="4905373" cy="240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6" title="nodegent demo.mp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1525" y="2197400"/>
            <a:ext cx="4933949" cy="186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6" title="IMG_7503.PNG"/>
          <p:cNvPicPr preferRelativeResize="0"/>
          <p:nvPr/>
        </p:nvPicPr>
        <p:blipFill rotWithShape="1">
          <a:blip r:embed="rId15">
            <a:alphaModFix/>
          </a:blip>
          <a:srcRect b="8502" l="0" r="0" t="5794"/>
          <a:stretch/>
        </p:blipFill>
        <p:spPr>
          <a:xfrm>
            <a:off x="6450388" y="899150"/>
            <a:ext cx="2040626" cy="3786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4600" y="1371600"/>
            <a:ext cx="238125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9100" y="2667000"/>
            <a:ext cx="161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9100" y="1981200"/>
            <a:ext cx="161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9100" y="1371600"/>
            <a:ext cx="161925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100" y="2781300"/>
            <a:ext cx="19050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100" y="2076450"/>
            <a:ext cx="19050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100" y="1371600"/>
            <a:ext cx="19050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7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4" name="Google Shape;19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609600"/>
            <a:ext cx="9239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7"/>
          <p:cNvSpPr txBox="1"/>
          <p:nvPr/>
        </p:nvSpPr>
        <p:spPr>
          <a:xfrm>
            <a:off x="480060" y="546735"/>
            <a:ext cx="9354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3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ARCHITECTURE</a:t>
            </a:r>
            <a:endParaRPr b="1" sz="63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6" name="Google Shape;19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47825" y="1123950"/>
            <a:ext cx="98107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7"/>
          <p:cNvSpPr txBox="1"/>
          <p:nvPr/>
        </p:nvSpPr>
        <p:spPr>
          <a:xfrm>
            <a:off x="384810" y="746760"/>
            <a:ext cx="30594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2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System Architecture</a:t>
            </a:r>
            <a:endParaRPr b="1" sz="232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98" name="Google Shape;19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6250" y="1371600"/>
            <a:ext cx="571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7"/>
          <p:cNvSpPr txBox="1"/>
          <p:nvPr/>
        </p:nvSpPr>
        <p:spPr>
          <a:xfrm>
            <a:off x="575310" y="1308735"/>
            <a:ext cx="3924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UI</a:t>
            </a:r>
            <a:endParaRPr b="1" sz="675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0" name="Google Shape;200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43000" y="1333500"/>
            <a:ext cx="19050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7"/>
          <p:cNvSpPr txBox="1"/>
          <p:nvPr/>
        </p:nvSpPr>
        <p:spPr>
          <a:xfrm>
            <a:off x="1165860" y="1356360"/>
            <a:ext cx="187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2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Next.js Frontend</a:t>
            </a:r>
            <a:endParaRPr b="1" sz="102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2" name="Google Shape;202;p17"/>
          <p:cNvSpPr txBox="1"/>
          <p:nvPr/>
        </p:nvSpPr>
        <p:spPr>
          <a:xfrm>
            <a:off x="1165860" y="1529542"/>
            <a:ext cx="1878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React UI, mobile-responsive, real-time updates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3" name="Google Shape;203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250" y="2076450"/>
            <a:ext cx="571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7"/>
          <p:cNvSpPr txBox="1"/>
          <p:nvPr/>
        </p:nvSpPr>
        <p:spPr>
          <a:xfrm>
            <a:off x="537210" y="2013585"/>
            <a:ext cx="468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AUTH</a:t>
            </a:r>
            <a:endParaRPr b="1" sz="675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5" name="Google Shape;205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43000" y="2038350"/>
            <a:ext cx="19050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7"/>
          <p:cNvSpPr txBox="1"/>
          <p:nvPr/>
        </p:nvSpPr>
        <p:spPr>
          <a:xfrm>
            <a:off x="1165860" y="2061210"/>
            <a:ext cx="187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2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Clerk Auth</a:t>
            </a:r>
            <a:endParaRPr b="1" sz="102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7" name="Google Shape;207;p17"/>
          <p:cNvSpPr txBox="1"/>
          <p:nvPr/>
        </p:nvSpPr>
        <p:spPr>
          <a:xfrm>
            <a:off x="1165860" y="2234392"/>
            <a:ext cx="1878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SSO, session management, identity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8" name="Google Shape;208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6250" y="2781300"/>
            <a:ext cx="571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7"/>
          <p:cNvSpPr txBox="1"/>
          <p:nvPr/>
        </p:nvSpPr>
        <p:spPr>
          <a:xfrm>
            <a:off x="537210" y="2718435"/>
            <a:ext cx="468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</a:t>
            </a:r>
            <a:endParaRPr b="1" sz="675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0" name="Google Shape;210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43000" y="2743200"/>
            <a:ext cx="19050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7"/>
          <p:cNvSpPr txBox="1"/>
          <p:nvPr/>
        </p:nvSpPr>
        <p:spPr>
          <a:xfrm>
            <a:off x="1165860" y="2766060"/>
            <a:ext cx="187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2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Convex Backend</a:t>
            </a:r>
            <a:endParaRPr b="1" sz="102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2" name="Google Shape;212;p17"/>
          <p:cNvSpPr txBox="1"/>
          <p:nvPr/>
        </p:nvSpPr>
        <p:spPr>
          <a:xfrm>
            <a:off x="1165860" y="2939242"/>
            <a:ext cx="1878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Serverless DB, real-time sync, typed queries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3" name="Google Shape;213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29000" y="1371600"/>
            <a:ext cx="6667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7"/>
          <p:cNvSpPr txBox="1"/>
          <p:nvPr/>
        </p:nvSpPr>
        <p:spPr>
          <a:xfrm>
            <a:off x="3423285" y="1308735"/>
            <a:ext cx="6972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EXTERNAL</a:t>
            </a:r>
            <a:endParaRPr b="1" sz="675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5" name="Google Shape;215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91000" y="1333500"/>
            <a:ext cx="16192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7"/>
          <p:cNvSpPr txBox="1"/>
          <p:nvPr/>
        </p:nvSpPr>
        <p:spPr>
          <a:xfrm>
            <a:off x="4194810" y="1337310"/>
            <a:ext cx="1630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1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Canvas API</a:t>
            </a:r>
            <a:endParaRPr b="1" sz="101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7" name="Google Shape;217;p17"/>
          <p:cNvSpPr txBox="1"/>
          <p:nvPr/>
        </p:nvSpPr>
        <p:spPr>
          <a:xfrm>
            <a:off x="4194810" y="1508760"/>
            <a:ext cx="1630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Courses, assignments, grades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18" name="Google Shape;218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91000" y="1943100"/>
            <a:ext cx="16192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7"/>
          <p:cNvSpPr txBox="1"/>
          <p:nvPr/>
        </p:nvSpPr>
        <p:spPr>
          <a:xfrm>
            <a:off x="4194810" y="1946910"/>
            <a:ext cx="1630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1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Google Calendar</a:t>
            </a:r>
            <a:endParaRPr b="1" sz="101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0" name="Google Shape;220;p17"/>
          <p:cNvSpPr txBox="1"/>
          <p:nvPr/>
        </p:nvSpPr>
        <p:spPr>
          <a:xfrm>
            <a:off x="4194810" y="2118360"/>
            <a:ext cx="1630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Events, sync, reminders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1" name="Google Shape;221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29000" y="2667000"/>
            <a:ext cx="3810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7"/>
          <p:cNvSpPr txBox="1"/>
          <p:nvPr/>
        </p:nvSpPr>
        <p:spPr>
          <a:xfrm>
            <a:off x="3451860" y="2604135"/>
            <a:ext cx="3543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AI</a:t>
            </a:r>
            <a:endParaRPr b="1" sz="675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3" name="Google Shape;223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191000" y="2628900"/>
            <a:ext cx="16192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7"/>
          <p:cNvSpPr txBox="1"/>
          <p:nvPr/>
        </p:nvSpPr>
        <p:spPr>
          <a:xfrm>
            <a:off x="4194810" y="2632710"/>
            <a:ext cx="1630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1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LLM (Groq)</a:t>
            </a:r>
            <a:endParaRPr b="1" sz="101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4194810" y="2804160"/>
            <a:ext cx="1630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reasoning, server-side only</a:t>
            </a:r>
            <a:endParaRPr sz="62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6" name="Google Shape;226;p1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286500" y="1333500"/>
            <a:ext cx="238125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7"/>
          <p:cNvSpPr txBox="1"/>
          <p:nvPr/>
        </p:nvSpPr>
        <p:spPr>
          <a:xfrm>
            <a:off x="6347460" y="1394460"/>
            <a:ext cx="22785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6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Flow</a:t>
            </a:r>
            <a:endParaRPr b="1" sz="106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8" name="Google Shape;228;p1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438900" y="1722741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7"/>
          <p:cNvSpPr txBox="1"/>
          <p:nvPr/>
        </p:nvSpPr>
        <p:spPr>
          <a:xfrm>
            <a:off x="6347460" y="1650351"/>
            <a:ext cx="411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4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1" sz="1124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0" name="Google Shape;230;p17"/>
          <p:cNvSpPr txBox="1"/>
          <p:nvPr/>
        </p:nvSpPr>
        <p:spPr>
          <a:xfrm>
            <a:off x="6671310" y="1640826"/>
            <a:ext cx="19545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Student logs in</a:t>
            </a:r>
            <a:endParaRPr sz="124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31" name="Google Shape;231;p1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438900" y="2010417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7"/>
          <p:cNvSpPr txBox="1"/>
          <p:nvPr/>
        </p:nvSpPr>
        <p:spPr>
          <a:xfrm>
            <a:off x="6347460" y="1938027"/>
            <a:ext cx="411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4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1" sz="1124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3" name="Google Shape;233;p17"/>
          <p:cNvSpPr txBox="1"/>
          <p:nvPr/>
        </p:nvSpPr>
        <p:spPr>
          <a:xfrm>
            <a:off x="6671310" y="1928502"/>
            <a:ext cx="19545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Clerk authenticates</a:t>
            </a:r>
            <a:endParaRPr sz="124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34" name="Google Shape;234;p17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438900" y="2298094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7"/>
          <p:cNvSpPr txBox="1"/>
          <p:nvPr/>
        </p:nvSpPr>
        <p:spPr>
          <a:xfrm>
            <a:off x="6347460" y="2225704"/>
            <a:ext cx="411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4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 b="1" sz="1124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6" name="Google Shape;236;p17"/>
          <p:cNvSpPr txBox="1"/>
          <p:nvPr/>
        </p:nvSpPr>
        <p:spPr>
          <a:xfrm>
            <a:off x="6671310" y="2216179"/>
            <a:ext cx="19545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Campus data to Convex</a:t>
            </a:r>
            <a:endParaRPr sz="124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37" name="Google Shape;237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438900" y="2585770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 txBox="1"/>
          <p:nvPr/>
        </p:nvSpPr>
        <p:spPr>
          <a:xfrm>
            <a:off x="6347460" y="2513380"/>
            <a:ext cx="411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4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4</a:t>
            </a:r>
            <a:endParaRPr b="1" sz="1124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6671310" y="2503855"/>
            <a:ext cx="19545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receives context</a:t>
            </a:r>
            <a:endParaRPr sz="124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40" name="Google Shape;240;p1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438900" y="2873446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7"/>
          <p:cNvSpPr txBox="1"/>
          <p:nvPr/>
        </p:nvSpPr>
        <p:spPr>
          <a:xfrm>
            <a:off x="6347460" y="2801056"/>
            <a:ext cx="411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24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5</a:t>
            </a:r>
            <a:endParaRPr b="1" sz="1124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6671310" y="2791531"/>
            <a:ext cx="19545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Response to student</a:t>
            </a:r>
            <a:endParaRPr sz="1249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243" name="Google Shape;243;p17"/>
          <p:cNvCxnSpPr/>
          <p:nvPr/>
        </p:nvCxnSpPr>
        <p:spPr>
          <a:xfrm>
            <a:off x="2095500" y="1943100"/>
            <a:ext cx="9600" cy="95400"/>
          </a:xfrm>
          <a:prstGeom prst="straightConnector1">
            <a:avLst/>
          </a:prstGeom>
          <a:noFill/>
          <a:ln cap="flat" cmpd="sng" w="25400">
            <a:solidFill>
              <a:srgbClr val="1D1D1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17"/>
          <p:cNvCxnSpPr/>
          <p:nvPr/>
        </p:nvCxnSpPr>
        <p:spPr>
          <a:xfrm>
            <a:off x="2095500" y="2647950"/>
            <a:ext cx="9600" cy="95400"/>
          </a:xfrm>
          <a:prstGeom prst="straightConnector1">
            <a:avLst/>
          </a:prstGeom>
          <a:noFill/>
          <a:ln cap="flat" cmpd="sng" w="25400">
            <a:solidFill>
              <a:srgbClr val="1D1D1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17"/>
          <p:cNvCxnSpPr/>
          <p:nvPr/>
        </p:nvCxnSpPr>
        <p:spPr>
          <a:xfrm>
            <a:off x="3048000" y="1638300"/>
            <a:ext cx="1143000" cy="9600"/>
          </a:xfrm>
          <a:prstGeom prst="straightConnector1">
            <a:avLst/>
          </a:prstGeom>
          <a:noFill/>
          <a:ln cap="flat" cmpd="sng" w="25400">
            <a:solidFill>
              <a:srgbClr val="1D1D1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6" name="Google Shape;246;p17"/>
          <p:cNvCxnSpPr/>
          <p:nvPr/>
        </p:nvCxnSpPr>
        <p:spPr>
          <a:xfrm flipH="1" rot="10800000">
            <a:off x="3048000" y="2743200"/>
            <a:ext cx="1143000" cy="152400"/>
          </a:xfrm>
          <a:prstGeom prst="straightConnector1">
            <a:avLst/>
          </a:prstGeom>
          <a:noFill/>
          <a:ln cap="flat" cmpd="sng" w="25400">
            <a:solidFill>
              <a:srgbClr val="1D1D1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47" name="Google Shape;247;p17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3848100"/>
            <a:ext cx="8191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50" y="27051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450" y="27051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27051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4550" y="16383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450" y="16383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1638300"/>
            <a:ext cx="2552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8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61" name="Google Shape;26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250" y="609600"/>
            <a:ext cx="8001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8"/>
          <p:cNvSpPr txBox="1"/>
          <p:nvPr/>
        </p:nvSpPr>
        <p:spPr>
          <a:xfrm>
            <a:off x="480060" y="546735"/>
            <a:ext cx="8115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2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TECH STACK</a:t>
            </a:r>
            <a:endParaRPr b="1" sz="662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63" name="Google Shape;26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1143000"/>
            <a:ext cx="138112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 txBox="1"/>
          <p:nvPr/>
        </p:nvSpPr>
        <p:spPr>
          <a:xfrm>
            <a:off x="384810" y="746760"/>
            <a:ext cx="30594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43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Technologies</a:t>
            </a:r>
            <a:endParaRPr b="1" sz="2743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65" name="Google Shape;265;p18"/>
          <p:cNvSpPr txBox="1"/>
          <p:nvPr/>
        </p:nvSpPr>
        <p:spPr>
          <a:xfrm>
            <a:off x="384810" y="1165860"/>
            <a:ext cx="401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we chose each layer</a:t>
            </a:r>
            <a:endParaRPr sz="135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66" name="Google Shape;26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6250" y="16002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600" y="17335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6750" y="17907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8"/>
          <p:cNvSpPr txBox="1"/>
          <p:nvPr/>
        </p:nvSpPr>
        <p:spPr>
          <a:xfrm>
            <a:off x="861060" y="1680210"/>
            <a:ext cx="1592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Next.js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70" name="Google Shape;270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19350" y="1790700"/>
            <a:ext cx="552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8"/>
          <p:cNvSpPr txBox="1"/>
          <p:nvPr/>
        </p:nvSpPr>
        <p:spPr>
          <a:xfrm>
            <a:off x="2385060" y="1718310"/>
            <a:ext cx="6402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3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FAMILIAR</a:t>
            </a:r>
            <a:endParaRPr b="1" sz="643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72" name="Google Shape;272;p18"/>
          <p:cNvSpPr txBox="1"/>
          <p:nvPr/>
        </p:nvSpPr>
        <p:spPr>
          <a:xfrm>
            <a:off x="518160" y="19659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React framework with SSR for fast initial load. App Router for clean file-based routing.</a:t>
            </a:r>
            <a:endParaRPr sz="8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73" name="Google Shape;273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7550" y="16002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90900" y="17335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48050" y="17907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8"/>
          <p:cNvSpPr txBox="1"/>
          <p:nvPr/>
        </p:nvSpPr>
        <p:spPr>
          <a:xfrm>
            <a:off x="3642360" y="1680210"/>
            <a:ext cx="1592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Convex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77" name="Google Shape;277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00650" y="1790700"/>
            <a:ext cx="552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8"/>
          <p:cNvSpPr txBox="1"/>
          <p:nvPr/>
        </p:nvSpPr>
        <p:spPr>
          <a:xfrm>
            <a:off x="5166360" y="1718310"/>
            <a:ext cx="6402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3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FAMILIAR</a:t>
            </a:r>
            <a:endParaRPr b="1" sz="643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3299460" y="19659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Serverless DB with real-time sync. TypeScript-first queries eliminate schema drift.</a:t>
            </a:r>
            <a:endParaRPr sz="8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80" name="Google Shape;280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38850" y="16002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72200" y="17335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29350" y="17907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8"/>
          <p:cNvSpPr txBox="1"/>
          <p:nvPr/>
        </p:nvSpPr>
        <p:spPr>
          <a:xfrm>
            <a:off x="6423660" y="1680210"/>
            <a:ext cx="17640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Clerk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84" name="Google Shape;284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153400" y="1790700"/>
            <a:ext cx="3810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8"/>
          <p:cNvSpPr txBox="1"/>
          <p:nvPr/>
        </p:nvSpPr>
        <p:spPr>
          <a:xfrm>
            <a:off x="8119110" y="1718310"/>
            <a:ext cx="4686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8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SPIKE</a:t>
            </a:r>
            <a:endParaRPr b="1" sz="628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6" name="Google Shape;286;p18"/>
          <p:cNvSpPr txBox="1"/>
          <p:nvPr/>
        </p:nvSpPr>
        <p:spPr>
          <a:xfrm>
            <a:off x="6080760" y="19659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8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Drop-in auth with Google SSO. Built-in session management, no custom JWT handling.</a:t>
            </a:r>
            <a:endParaRPr sz="88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87" name="Google Shape;28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6250" y="26670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9600" y="28003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66750" y="28575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8"/>
          <p:cNvSpPr txBox="1"/>
          <p:nvPr/>
        </p:nvSpPr>
        <p:spPr>
          <a:xfrm>
            <a:off x="861060" y="2747010"/>
            <a:ext cx="17640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Canvas + Google APIs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91" name="Google Shape;291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590800" y="2857500"/>
            <a:ext cx="3810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8"/>
          <p:cNvSpPr txBox="1"/>
          <p:nvPr/>
        </p:nvSpPr>
        <p:spPr>
          <a:xfrm>
            <a:off x="2556510" y="2785110"/>
            <a:ext cx="4686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8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SPIKE</a:t>
            </a:r>
            <a:endParaRPr b="1" sz="628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3" name="Google Shape;293;p18"/>
          <p:cNvSpPr txBox="1"/>
          <p:nvPr/>
        </p:nvSpPr>
        <p:spPr>
          <a:xfrm>
            <a:off x="518160" y="30327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Official APIs for course data and calendar sync. Playwright for Canvas SSO flow.</a:t>
            </a:r>
            <a:endParaRPr sz="8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94" name="Google Shape;29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7550" y="26670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390900" y="28003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448050" y="28575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8"/>
          <p:cNvSpPr txBox="1"/>
          <p:nvPr/>
        </p:nvSpPr>
        <p:spPr>
          <a:xfrm>
            <a:off x="3642360" y="2747010"/>
            <a:ext cx="17640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Groq LLM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98" name="Google Shape;298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372100" y="2857500"/>
            <a:ext cx="3810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8"/>
          <p:cNvSpPr txBox="1"/>
          <p:nvPr/>
        </p:nvSpPr>
        <p:spPr>
          <a:xfrm>
            <a:off x="5337810" y="2785110"/>
            <a:ext cx="4686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8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SPIKE</a:t>
            </a:r>
            <a:endParaRPr b="1" sz="628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0" name="Google Shape;300;p18"/>
          <p:cNvSpPr txBox="1"/>
          <p:nvPr/>
        </p:nvSpPr>
        <p:spPr>
          <a:xfrm>
            <a:off x="3299460" y="30327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Server-side calls keep API keys secure from browser. Groq provides free LLM.</a:t>
            </a:r>
            <a:endParaRPr sz="8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01" name="Google Shape;30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38850" y="2667000"/>
            <a:ext cx="26289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172200" y="280035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229350" y="2857500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8"/>
          <p:cNvSpPr txBox="1"/>
          <p:nvPr/>
        </p:nvSpPr>
        <p:spPr>
          <a:xfrm>
            <a:off x="6423660" y="2747010"/>
            <a:ext cx="15927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8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TypeScript</a:t>
            </a:r>
            <a:endParaRPr b="1" sz="118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05" name="Google Shape;305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81950" y="2857500"/>
            <a:ext cx="5524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8"/>
          <p:cNvSpPr txBox="1"/>
          <p:nvPr/>
        </p:nvSpPr>
        <p:spPr>
          <a:xfrm>
            <a:off x="7947660" y="2785110"/>
            <a:ext cx="6402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3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FAMILIAR</a:t>
            </a:r>
            <a:endParaRPr b="1" sz="643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7" name="Google Shape;307;p18"/>
          <p:cNvSpPr txBox="1"/>
          <p:nvPr/>
        </p:nvSpPr>
        <p:spPr>
          <a:xfrm>
            <a:off x="6080760" y="3032760"/>
            <a:ext cx="25641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7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End-to-end type safety from DB to UI. Catches errors at compile time, not runtime.</a:t>
            </a:r>
            <a:endParaRPr sz="87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08" name="Google Shape;308;p1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76250" y="3810000"/>
            <a:ext cx="81915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66750" y="392430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33425" y="399097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8"/>
          <p:cNvSpPr txBox="1"/>
          <p:nvPr/>
        </p:nvSpPr>
        <p:spPr>
          <a:xfrm>
            <a:off x="994410" y="3794760"/>
            <a:ext cx="75933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Deployed on Vercel</a:t>
            </a:r>
            <a:endParaRPr sz="1249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312" name="Google Shape;312;p18"/>
          <p:cNvSpPr txBox="1"/>
          <p:nvPr/>
        </p:nvSpPr>
        <p:spPr>
          <a:xfrm>
            <a:off x="994410" y="4004310"/>
            <a:ext cx="7593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4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Hosting, CI/CD, and edge functions. Free tier covers our needs.</a:t>
            </a:r>
            <a:endParaRPr sz="1124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13" name="Google Shape;313;p1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4610100"/>
            <a:ext cx="81915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1700" y="1752600"/>
            <a:ext cx="254317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025" y="1752600"/>
            <a:ext cx="254317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1752600"/>
            <a:ext cx="254317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9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24" name="Google Shape;32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250" y="647700"/>
            <a:ext cx="9048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9"/>
          <p:cNvSpPr txBox="1"/>
          <p:nvPr/>
        </p:nvSpPr>
        <p:spPr>
          <a:xfrm>
            <a:off x="480060" y="584835"/>
            <a:ext cx="9162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6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AI PRINCIPLES</a:t>
            </a:r>
            <a:endParaRPr b="1" sz="626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26" name="Google Shape;32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5950" y="1181100"/>
            <a:ext cx="3810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19"/>
          <p:cNvSpPr txBox="1"/>
          <p:nvPr/>
        </p:nvSpPr>
        <p:spPr>
          <a:xfrm>
            <a:off x="384810" y="784860"/>
            <a:ext cx="40119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43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the AI Works</a:t>
            </a:r>
            <a:endParaRPr b="1" sz="2743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8" name="Google Shape;328;p19"/>
          <p:cNvSpPr txBox="1"/>
          <p:nvPr/>
        </p:nvSpPr>
        <p:spPr>
          <a:xfrm>
            <a:off x="384810" y="1223010"/>
            <a:ext cx="4964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Privacy-first architecture with complete transparency</a:t>
            </a:r>
            <a:endParaRPr sz="135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29" name="Google Shape;32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7838" y="1714500"/>
            <a:ext cx="26003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4850" y="1943100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0100" y="203835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9"/>
          <p:cNvSpPr txBox="1"/>
          <p:nvPr/>
        </p:nvSpPr>
        <p:spPr>
          <a:xfrm>
            <a:off x="2378710" y="1851660"/>
            <a:ext cx="582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5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b="1" sz="245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3" name="Google Shape;333;p19"/>
          <p:cNvSpPr txBox="1"/>
          <p:nvPr/>
        </p:nvSpPr>
        <p:spPr>
          <a:xfrm>
            <a:off x="613410" y="2385060"/>
            <a:ext cx="23481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 Lives in Convex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4" name="Google Shape;334;p19"/>
          <p:cNvSpPr txBox="1"/>
          <p:nvPr/>
        </p:nvSpPr>
        <p:spPr>
          <a:xfrm>
            <a:off x="613410" y="2956560"/>
            <a:ext cx="2348100" cy="12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Campus data stored server-side, never inside the LLM. Context injected at query time, not training time. Your data stays yours.</a:t>
            </a:r>
            <a:endParaRPr sz="124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35" name="Google Shape;33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71838" y="1714500"/>
            <a:ext cx="26003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98850" y="1943100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94100" y="203835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9"/>
          <p:cNvSpPr txBox="1"/>
          <p:nvPr/>
        </p:nvSpPr>
        <p:spPr>
          <a:xfrm>
            <a:off x="5172710" y="1851660"/>
            <a:ext cx="582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5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b="1" sz="245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9" name="Google Shape;339;p19"/>
          <p:cNvSpPr txBox="1"/>
          <p:nvPr/>
        </p:nvSpPr>
        <p:spPr>
          <a:xfrm>
            <a:off x="3407410" y="2385060"/>
            <a:ext cx="23481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Server-Side LLM Calls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0" name="Google Shape;340;p19"/>
          <p:cNvSpPr txBox="1"/>
          <p:nvPr/>
        </p:nvSpPr>
        <p:spPr>
          <a:xfrm>
            <a:off x="3407410" y="2956560"/>
            <a:ext cx="2348100" cy="12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1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API keys never touch the browser. All LLM requests go through Convex actions. Zero client-side exposure of credentials.</a:t>
            </a:r>
            <a:endParaRPr sz="1241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41" name="Google Shape;34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65838" y="1714500"/>
            <a:ext cx="260032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92850" y="1943100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88100" y="203835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9"/>
          <p:cNvSpPr txBox="1"/>
          <p:nvPr/>
        </p:nvSpPr>
        <p:spPr>
          <a:xfrm>
            <a:off x="7966710" y="1851660"/>
            <a:ext cx="582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52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b="1" sz="2452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5" name="Google Shape;345;p19"/>
          <p:cNvSpPr txBox="1"/>
          <p:nvPr/>
        </p:nvSpPr>
        <p:spPr>
          <a:xfrm>
            <a:off x="6201410" y="2385060"/>
            <a:ext cx="23481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Full Audit Trail</a:t>
            </a:r>
            <a:endParaRPr b="1" sz="1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6" name="Google Shape;346;p19"/>
          <p:cNvSpPr txBox="1"/>
          <p:nvPr/>
        </p:nvSpPr>
        <p:spPr>
          <a:xfrm>
            <a:off x="6201410" y="2956560"/>
            <a:ext cx="2348100" cy="12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3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Every agent action logged with timestamp + user identity. Complete traceability. You can see exactly what Nodegent has done.</a:t>
            </a:r>
            <a:endParaRPr sz="1223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47" name="Google Shape;347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6250" y="4572000"/>
            <a:ext cx="81915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9"/>
          <p:cNvSpPr txBox="1"/>
          <p:nvPr/>
        </p:nvSpPr>
        <p:spPr>
          <a:xfrm>
            <a:off x="537210" y="4537710"/>
            <a:ext cx="80886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4">
                <a:solidFill>
                  <a:srgbClr val="CD8407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Powered by Meta Llama via Groq. Your assignments, calendar, and chat live in your Convex, not behind a paywall.</a:t>
            </a:r>
            <a:endParaRPr sz="1194">
              <a:solidFill>
                <a:srgbClr val="CD8407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pic>
        <p:nvPicPr>
          <p:cNvPr id="349" name="Google Shape;349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1850" y="1371600"/>
            <a:ext cx="5334000" cy="35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" y="2286000"/>
            <a:ext cx="266700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350" y="1371600"/>
            <a:ext cx="2667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0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59" name="Google Shape;359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6250" y="609600"/>
            <a:ext cx="6381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0"/>
          <p:cNvSpPr txBox="1"/>
          <p:nvPr/>
        </p:nvSpPr>
        <p:spPr>
          <a:xfrm>
            <a:off x="480060" y="546735"/>
            <a:ext cx="6495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1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PROCESS</a:t>
            </a:r>
            <a:endParaRPr b="1" sz="651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61" name="Google Shape;36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09775" y="1104900"/>
            <a:ext cx="123825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0"/>
          <p:cNvSpPr txBox="1"/>
          <p:nvPr/>
        </p:nvSpPr>
        <p:spPr>
          <a:xfrm>
            <a:off x="384810" y="746760"/>
            <a:ext cx="4011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Project Management</a:t>
            </a:r>
            <a:endParaRPr b="1" sz="250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63" name="Google Shape;363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6250" y="1333500"/>
            <a:ext cx="2667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0"/>
          <p:cNvSpPr txBox="1"/>
          <p:nvPr/>
        </p:nvSpPr>
        <p:spPr>
          <a:xfrm>
            <a:off x="537210" y="1394460"/>
            <a:ext cx="2564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7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SCRUM FRAMEWORK</a:t>
            </a:r>
            <a:endParaRPr b="1" sz="687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65" name="Google Shape;365;p20"/>
          <p:cNvSpPr txBox="1"/>
          <p:nvPr/>
        </p:nvSpPr>
        <p:spPr>
          <a:xfrm>
            <a:off x="537210" y="1556385"/>
            <a:ext cx="25641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8 sprints x 1 week each</a:t>
            </a:r>
            <a:endParaRPr sz="124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66" name="Google Shape;366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6250" y="2247900"/>
            <a:ext cx="2667000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0"/>
          <p:cNvSpPr txBox="1"/>
          <p:nvPr/>
        </p:nvSpPr>
        <p:spPr>
          <a:xfrm>
            <a:off x="537210" y="2308860"/>
            <a:ext cx="25641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DEVIATIONS</a:t>
            </a:r>
            <a:endParaRPr b="1" sz="68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68" name="Google Shape;368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8650" y="266700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5325" y="2733675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0"/>
          <p:cNvSpPr txBox="1"/>
          <p:nvPr/>
        </p:nvSpPr>
        <p:spPr>
          <a:xfrm>
            <a:off x="899160" y="2575560"/>
            <a:ext cx="22023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AI-assisted development</a:t>
            </a:r>
            <a:endParaRPr sz="124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1" name="Google Shape;371;p20"/>
          <p:cNvSpPr txBox="1"/>
          <p:nvPr/>
        </p:nvSpPr>
        <p:spPr>
          <a:xfrm>
            <a:off x="899160" y="2785110"/>
            <a:ext cx="220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3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Claude Code / Anthropic</a:t>
            </a:r>
            <a:endParaRPr sz="103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72" name="Google Shape;372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8650" y="327660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95325" y="3343275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0"/>
          <p:cNvSpPr txBox="1"/>
          <p:nvPr/>
        </p:nvSpPr>
        <p:spPr>
          <a:xfrm>
            <a:off x="899160" y="3185160"/>
            <a:ext cx="22023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Longer in-person meetings</a:t>
            </a:r>
            <a:endParaRPr sz="124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5" name="Google Shape;375;p20"/>
          <p:cNvSpPr txBox="1"/>
          <p:nvPr/>
        </p:nvSpPr>
        <p:spPr>
          <a:xfrm>
            <a:off x="899160" y="3394710"/>
            <a:ext cx="220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3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Less recurrence</a:t>
            </a:r>
            <a:endParaRPr sz="103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76" name="Google Shape;376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8650" y="388620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95325" y="3952875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0"/>
          <p:cNvSpPr txBox="1"/>
          <p:nvPr/>
        </p:nvSpPr>
        <p:spPr>
          <a:xfrm>
            <a:off x="899160" y="3794760"/>
            <a:ext cx="22023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Quicker sprints</a:t>
            </a:r>
            <a:endParaRPr sz="124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9" name="Google Shape;379;p20"/>
          <p:cNvSpPr txBox="1"/>
          <p:nvPr/>
        </p:nvSpPr>
        <p:spPr>
          <a:xfrm>
            <a:off x="899160" y="4004310"/>
            <a:ext cx="220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3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Faster iteration cycles</a:t>
            </a:r>
            <a:endParaRPr sz="103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0" name="Google Shape;380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33750" y="1333500"/>
            <a:ext cx="5334000" cy="35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24250" y="152359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590925" y="1590272"/>
            <a:ext cx="13335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0"/>
          <p:cNvSpPr txBox="1"/>
          <p:nvPr/>
        </p:nvSpPr>
        <p:spPr>
          <a:xfrm>
            <a:off x="3794760" y="1489307"/>
            <a:ext cx="47931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7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BIGGEST CHALLENGES</a:t>
            </a:r>
            <a:endParaRPr b="1" sz="687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4" name="Google Shape;384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24250" y="1926352"/>
            <a:ext cx="49530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0"/>
          <p:cNvSpPr txBox="1"/>
          <p:nvPr/>
        </p:nvSpPr>
        <p:spPr>
          <a:xfrm>
            <a:off x="3566160" y="1964751"/>
            <a:ext cx="48882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Canvas SSO with Playwright</a:t>
            </a:r>
            <a:endParaRPr sz="1249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386" name="Google Shape;386;p20"/>
          <p:cNvSpPr txBox="1"/>
          <p:nvPr/>
        </p:nvSpPr>
        <p:spPr>
          <a:xfrm>
            <a:off x="3566160" y="2212401"/>
            <a:ext cx="48882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44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Headless browser automation for UCSC's auth flow required extensive debugging. Session handling and cookie management were particularly tricky.</a:t>
            </a:r>
            <a:endParaRPr sz="944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87" name="Google Shape;387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24250" y="2885471"/>
            <a:ext cx="49530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0"/>
          <p:cNvSpPr txBox="1"/>
          <p:nvPr/>
        </p:nvSpPr>
        <p:spPr>
          <a:xfrm>
            <a:off x="3566160" y="2923870"/>
            <a:ext cx="48882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AI Integration Complexity</a:t>
            </a:r>
            <a:endParaRPr sz="1249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389" name="Google Shape;389;p20"/>
          <p:cNvSpPr txBox="1"/>
          <p:nvPr/>
        </p:nvSpPr>
        <p:spPr>
          <a:xfrm>
            <a:off x="3566160" y="3171520"/>
            <a:ext cx="48882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44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Connecting LLM to each UCSC resource required heavy integration work. Communication between campus APIs and the AI context layer was challenging.</a:t>
            </a:r>
            <a:endParaRPr sz="944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90" name="Google Shape;390;p2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24250" y="3844590"/>
            <a:ext cx="49530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0"/>
          <p:cNvSpPr txBox="1"/>
          <p:nvPr/>
        </p:nvSpPr>
        <p:spPr>
          <a:xfrm>
            <a:off x="3566160" y="3882989"/>
            <a:ext cx="48882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49">
                <a:solidFill>
                  <a:srgbClr val="1D1D1D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Managing Database Bandwidth</a:t>
            </a:r>
            <a:endParaRPr sz="1249">
              <a:solidFill>
                <a:srgbClr val="1D1D1D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392" name="Google Shape;392;p20"/>
          <p:cNvSpPr txBox="1"/>
          <p:nvPr/>
        </p:nvSpPr>
        <p:spPr>
          <a:xfrm>
            <a:off x="3566160" y="4130639"/>
            <a:ext cx="48882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44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Balancing LLM context size with available user information while keeping costs low. Smart context compression was essential.</a:t>
            </a:r>
            <a:endParaRPr sz="944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393" name="Google Shape;393;p2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400" y="1371600"/>
            <a:ext cx="39814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1371600"/>
            <a:ext cx="39814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1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02" name="Google Shape;40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62325" y="1028700"/>
            <a:ext cx="104775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1"/>
          <p:cNvSpPr txBox="1"/>
          <p:nvPr/>
        </p:nvSpPr>
        <p:spPr>
          <a:xfrm>
            <a:off x="384810" y="632460"/>
            <a:ext cx="49644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43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We Enjoyed / Didn't</a:t>
            </a:r>
            <a:endParaRPr b="1" sz="2743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04" name="Google Shape;40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29500" y="381000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300001">
            <a:off x="7620000" y="323850"/>
            <a:ext cx="3810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61546" y="913046"/>
            <a:ext cx="269408" cy="269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86750" y="57150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180000">
            <a:off x="8382000" y="523875"/>
            <a:ext cx="38100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6250" y="1333500"/>
            <a:ext cx="39814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4850" y="156210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71525" y="162877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1"/>
          <p:cNvSpPr txBox="1"/>
          <p:nvPr/>
        </p:nvSpPr>
        <p:spPr>
          <a:xfrm>
            <a:off x="1013460" y="1527810"/>
            <a:ext cx="3326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49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ENJOYED</a:t>
            </a:r>
            <a:endParaRPr b="1" sz="1249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13" name="Google Shape;413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4850" y="2009775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7250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42975" y="229552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1"/>
          <p:cNvSpPr txBox="1"/>
          <p:nvPr/>
        </p:nvSpPr>
        <p:spPr>
          <a:xfrm>
            <a:off x="1223010" y="2070735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Having lateral freedom with design and implementation decisions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17" name="Google Shape;417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4850" y="2895600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7250" y="3095625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42975" y="3181350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1"/>
          <p:cNvSpPr txBox="1"/>
          <p:nvPr/>
        </p:nvSpPr>
        <p:spPr>
          <a:xfrm>
            <a:off x="1223010" y="2956560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Stretching the limits of agentic development with AI tools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21" name="Google Shape;421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04850" y="3781425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57250" y="398145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42975" y="406717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1"/>
          <p:cNvSpPr txBox="1"/>
          <p:nvPr/>
        </p:nvSpPr>
        <p:spPr>
          <a:xfrm>
            <a:off x="1223010" y="3842385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Building something we actually want to use ourselves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25" name="Google Shape;42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6300" y="1333500"/>
            <a:ext cx="39814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14900" y="156210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981575" y="162877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1"/>
          <p:cNvSpPr txBox="1"/>
          <p:nvPr/>
        </p:nvSpPr>
        <p:spPr>
          <a:xfrm>
            <a:off x="5223510" y="1527810"/>
            <a:ext cx="3326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49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DIDN'T ENJOY</a:t>
            </a:r>
            <a:endParaRPr b="1" sz="1249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29" name="Google Shape;429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14900" y="2009775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67300" y="220980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153025" y="229552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21"/>
          <p:cNvSpPr txBox="1"/>
          <p:nvPr/>
        </p:nvSpPr>
        <p:spPr>
          <a:xfrm>
            <a:off x="5433060" y="2070735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Credential handling complexity and SSO debugging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33" name="Google Shape;433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14900" y="2895600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67300" y="3095625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153025" y="3181350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1"/>
          <p:cNvSpPr txBox="1"/>
          <p:nvPr/>
        </p:nvSpPr>
        <p:spPr>
          <a:xfrm>
            <a:off x="5433060" y="2956560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Database and deployment funding limitations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37" name="Google Shape;437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14900" y="3781425"/>
            <a:ext cx="35242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67300" y="398145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153025" y="406717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1"/>
          <p:cNvSpPr txBox="1"/>
          <p:nvPr/>
        </p:nvSpPr>
        <p:spPr>
          <a:xfrm>
            <a:off x="5433060" y="3842385"/>
            <a:ext cx="29643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Canvas API getting shutdown during development</a:t>
            </a:r>
            <a:endParaRPr sz="127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41" name="Google Shape;441;p2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8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525" y="14668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5175" y="14668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14668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2"/>
          <p:cNvSpPr txBox="1"/>
          <p:nvPr/>
        </p:nvSpPr>
        <p:spPr>
          <a:xfrm>
            <a:off x="727710" y="21336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51" name="Google Shape;45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50" y="647700"/>
            <a:ext cx="9906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2"/>
          <p:cNvSpPr txBox="1"/>
          <p:nvPr/>
        </p:nvSpPr>
        <p:spPr>
          <a:xfrm>
            <a:off x="480060" y="584835"/>
            <a:ext cx="10020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3">
                <a:solidFill>
                  <a:srgbClr val="EB9D2A"/>
                </a:solidFill>
                <a:latin typeface="IBM Plex Sans"/>
                <a:ea typeface="IBM Plex Sans"/>
                <a:cs typeface="IBM Plex Sans"/>
                <a:sym typeface="IBM Plex Sans"/>
              </a:rPr>
              <a:t>RETROSPECTIVE</a:t>
            </a:r>
            <a:endParaRPr b="1" sz="653">
              <a:solidFill>
                <a:srgbClr val="EB9D2A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53" name="Google Shape;45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6250" y="1181100"/>
            <a:ext cx="138112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2"/>
          <p:cNvSpPr txBox="1"/>
          <p:nvPr/>
        </p:nvSpPr>
        <p:spPr>
          <a:xfrm>
            <a:off x="384810" y="784860"/>
            <a:ext cx="40119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43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Lessons Learned</a:t>
            </a:r>
            <a:endParaRPr b="1" sz="2743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55" name="Google Shape;45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6750" y="285750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80000">
            <a:off x="8429625" y="238125"/>
            <a:ext cx="38100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746542" y="745542"/>
            <a:ext cx="242467" cy="242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0000" y="666750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300001">
            <a:off x="7667625" y="628650"/>
            <a:ext cx="381000" cy="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6250" y="14287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6750" y="1618708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42950" y="1694908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2"/>
          <p:cNvSpPr txBox="1"/>
          <p:nvPr/>
        </p:nvSpPr>
        <p:spPr>
          <a:xfrm>
            <a:off x="975360" y="1584418"/>
            <a:ext cx="2021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49">
                <a:solidFill>
                  <a:srgbClr val="CD8407"/>
                </a:solidFill>
                <a:latin typeface="IBM Plex Sans"/>
                <a:ea typeface="IBM Plex Sans"/>
                <a:cs typeface="IBM Plex Sans"/>
                <a:sym typeface="IBM Plex Sans"/>
              </a:rPr>
              <a:t>KEEP DOING</a:t>
            </a:r>
            <a:endParaRPr b="1" sz="1249">
              <a:solidFill>
                <a:srgbClr val="CD8407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64" name="Google Shape;464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66750" y="2059434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22"/>
          <p:cNvSpPr txBox="1"/>
          <p:nvPr/>
        </p:nvSpPr>
        <p:spPr>
          <a:xfrm>
            <a:off x="708660" y="2097751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Long in-person meetings for deep collaboration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66" name="Google Shape;46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66750" y="2847195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2"/>
          <p:cNvSpPr txBox="1"/>
          <p:nvPr/>
        </p:nvSpPr>
        <p:spPr>
          <a:xfrm>
            <a:off x="708660" y="2885512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story at a time / per branch discipline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68" name="Google Shape;468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66750" y="3634957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2"/>
          <p:cNvSpPr txBox="1"/>
          <p:nvPr/>
        </p:nvSpPr>
        <p:spPr>
          <a:xfrm>
            <a:off x="708660" y="3673274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"Load Balancing" user stories across distinct files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70" name="Google Shape;470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67075" y="14287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457575" y="1618708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533775" y="1694908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22"/>
          <p:cNvSpPr txBox="1"/>
          <p:nvPr/>
        </p:nvSpPr>
        <p:spPr>
          <a:xfrm>
            <a:off x="3766185" y="1584418"/>
            <a:ext cx="2021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49">
                <a:solidFill>
                  <a:srgbClr val="F34D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STOP DOING</a:t>
            </a:r>
            <a:endParaRPr b="1" sz="1249">
              <a:solidFill>
                <a:srgbClr val="F34D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74" name="Google Shape;474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57575" y="2059434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2"/>
          <p:cNvSpPr txBox="1"/>
          <p:nvPr/>
        </p:nvSpPr>
        <p:spPr>
          <a:xfrm>
            <a:off x="3499485" y="2097751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Underestimating auth complexity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76" name="Google Shape;47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57575" y="2847195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22"/>
          <p:cNvSpPr txBox="1"/>
          <p:nvPr/>
        </p:nvSpPr>
        <p:spPr>
          <a:xfrm>
            <a:off x="3499485" y="2885512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Underestimating research time before coding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78" name="Google Shape;478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57575" y="3634957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22"/>
          <p:cNvSpPr txBox="1"/>
          <p:nvPr/>
        </p:nvSpPr>
        <p:spPr>
          <a:xfrm>
            <a:off x="3499485" y="3673274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Delaying documentation until the end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80" name="Google Shape;480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67425" y="1428750"/>
            <a:ext cx="26003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257925" y="1618708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34125" y="1694908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2"/>
          <p:cNvSpPr txBox="1"/>
          <p:nvPr/>
        </p:nvSpPr>
        <p:spPr>
          <a:xfrm>
            <a:off x="6566535" y="1584418"/>
            <a:ext cx="2021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49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START DOING</a:t>
            </a:r>
            <a:endParaRPr b="1" sz="1249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84" name="Google Shape;484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57925" y="2059434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22"/>
          <p:cNvSpPr txBox="1"/>
          <p:nvPr/>
        </p:nvSpPr>
        <p:spPr>
          <a:xfrm>
            <a:off x="6299835" y="2097751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E2E tests from day one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86" name="Google Shape;486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57925" y="2847195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2"/>
          <p:cNvSpPr txBox="1"/>
          <p:nvPr/>
        </p:nvSpPr>
        <p:spPr>
          <a:xfrm>
            <a:off x="6299835" y="2885512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Architecture diagram before writing code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88" name="Google Shape;488;p2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57925" y="3634957"/>
            <a:ext cx="2219325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2"/>
          <p:cNvSpPr txBox="1"/>
          <p:nvPr/>
        </p:nvSpPr>
        <p:spPr>
          <a:xfrm>
            <a:off x="6299835" y="3673274"/>
            <a:ext cx="2154600" cy="5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31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User feedback loops every sprint</a:t>
            </a:r>
            <a:endParaRPr sz="1131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90" name="Google Shape;490;p22"/>
          <p:cNvSpPr txBox="1"/>
          <p:nvPr/>
        </p:nvSpPr>
        <p:spPr>
          <a:xfrm>
            <a:off x="3528060" y="4594860"/>
            <a:ext cx="973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7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Thank you!</a:t>
            </a:r>
            <a:endParaRPr sz="1217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91" name="Google Shape;491;p2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469665" y="4781550"/>
            <a:ext cx="31488" cy="31488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22"/>
          <p:cNvSpPr txBox="1"/>
          <p:nvPr/>
        </p:nvSpPr>
        <p:spPr>
          <a:xfrm>
            <a:off x="4488432" y="4613910"/>
            <a:ext cx="11466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42">
                <a:solidFill>
                  <a:srgbClr val="EB9D2A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nodegent.app</a:t>
            </a:r>
            <a:endParaRPr sz="1142">
              <a:solidFill>
                <a:srgbClr val="EB9D2A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493" name="Google Shape;493;p2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76250" y="285750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0" y="304800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3"/>
          <p:cNvSpPr txBox="1"/>
          <p:nvPr/>
        </p:nvSpPr>
        <p:spPr>
          <a:xfrm>
            <a:off x="727710" y="232410"/>
            <a:ext cx="10401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50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</a:t>
            </a:r>
            <a:endParaRPr b="1" sz="1050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00" name="Google Shape;50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9000" y="1428750"/>
            <a:ext cx="22860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3"/>
          <p:cNvSpPr txBox="1"/>
          <p:nvPr/>
        </p:nvSpPr>
        <p:spPr>
          <a:xfrm>
            <a:off x="3147060" y="861060"/>
            <a:ext cx="28689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17">
                <a:solidFill>
                  <a:srgbClr val="1D1D1D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Questions?</a:t>
            </a:r>
            <a:endParaRPr sz="4017">
              <a:solidFill>
                <a:srgbClr val="1D1D1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2" name="Google Shape;502;p23"/>
          <p:cNvSpPr txBox="1"/>
          <p:nvPr/>
        </p:nvSpPr>
        <p:spPr>
          <a:xfrm>
            <a:off x="3051810" y="1748192"/>
            <a:ext cx="3059400" cy="4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Scan to try Nodegent</a:t>
            </a:r>
            <a:endParaRPr sz="150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503" name="Google Shape;50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4250" y="2265456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19500" y="2360706"/>
            <a:ext cx="1905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3"/>
          <p:cNvSpPr txBox="1"/>
          <p:nvPr/>
        </p:nvSpPr>
        <p:spPr>
          <a:xfrm>
            <a:off x="3528060" y="4303134"/>
            <a:ext cx="21069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4D4F46"/>
                </a:solidFill>
                <a:latin typeface="IBM Plex Sans"/>
                <a:ea typeface="IBM Plex Sans"/>
                <a:cs typeface="IBM Plex Sans"/>
                <a:sym typeface="IBM Plex Sans"/>
              </a:rPr>
              <a:t>nodegent.app</a:t>
            </a:r>
            <a:endParaRPr sz="1050">
              <a:solidFill>
                <a:srgbClr val="4D4F4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